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handoutMasterIdLst>
    <p:handoutMasterId r:id="rId12"/>
  </p:handoutMasterIdLst>
  <p:sldIdLst>
    <p:sldId id="256" r:id="rId2"/>
    <p:sldId id="268" r:id="rId3"/>
    <p:sldId id="265" r:id="rId4"/>
    <p:sldId id="266" r:id="rId5"/>
    <p:sldId id="267" r:id="rId6"/>
    <p:sldId id="263" r:id="rId7"/>
    <p:sldId id="260" r:id="rId8"/>
    <p:sldId id="261" r:id="rId9"/>
    <p:sldId id="262" r:id="rId10"/>
    <p:sldId id="264" r:id="rId11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8629" autoAdjust="0"/>
    <p:restoredTop sz="94478" autoAdjust="0"/>
  </p:normalViewPr>
  <p:slideViewPr>
    <p:cSldViewPr snapToGrid="0">
      <p:cViewPr>
        <p:scale>
          <a:sx n="75" d="100"/>
          <a:sy n="75" d="100"/>
        </p:scale>
        <p:origin x="-660" y="-8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-1944" y="-102"/>
      </p:cViewPr>
      <p:guideLst>
        <p:guide orient="horz" pos="2928"/>
        <p:guide pos="2160"/>
      </p:guideLst>
    </p:cSldViewPr>
  </p:notesViewPr>
  <p:gridSpacing cx="936345600" cy="9363456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9496C31B-2DC2-437A-81B0-FEF1BEF455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7450"/>
            <a:ext cx="395128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6" tIns="48318" rIns="96636" bIns="48318" numCol="1" anchor="b" anchorCtr="0" compatLnSpc="1">
            <a:prstTxWarp prst="textNoShape">
              <a:avLst/>
            </a:prstTxWarp>
          </a:bodyPr>
          <a:lstStyle>
            <a:lvl1pPr algn="l" defTabSz="967054">
              <a:defRPr sz="900" b="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© Wyatt Technology Corporation 2011 –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8738" y="144463"/>
            <a:ext cx="7350125" cy="573087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slideLayout" Target="../slideLayouts/slideLayout3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0" y="692150"/>
            <a:ext cx="2268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923925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89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US" sz="4000" dirty="0">
              <a:cs typeface="+mn-cs"/>
            </a:endParaRPr>
          </a:p>
        </p:txBody>
      </p:sp>
      <p:graphicFrame>
        <p:nvGraphicFramePr>
          <p:cNvPr id="6146" name="Object 11"/>
          <p:cNvGraphicFramePr>
            <a:graphicFrameLocks/>
          </p:cNvGraphicFramePr>
          <p:nvPr/>
        </p:nvGraphicFramePr>
        <p:xfrm>
          <a:off x="66675" y="47625"/>
          <a:ext cx="1190625" cy="677863"/>
        </p:xfrm>
        <a:graphic>
          <a:graphicData uri="http://schemas.openxmlformats.org/presentationml/2006/ole">
            <p:oleObj spid="_x0000_s6146" name="FreeHand 5.0 Drawing" r:id="rId7" imgW="4003560" imgH="2427120" progId="">
              <p:embed/>
            </p:oleObj>
          </a:graphicData>
        </a:graphic>
      </p:graphicFrame>
      <p:sp>
        <p:nvSpPr>
          <p:cNvPr id="6151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328738" y="153988"/>
            <a:ext cx="7434262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6152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6327775"/>
            <a:ext cx="9144000" cy="530225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de-DE" sz="1200" dirty="0">
                <a:cs typeface="+mn-cs"/>
              </a:rPr>
              <a:t>   </a:t>
            </a:r>
          </a:p>
          <a:p>
            <a:pPr eaLnBrk="0" hangingPunct="0">
              <a:defRPr/>
            </a:pPr>
            <a:r>
              <a:rPr lang="de-DE" sz="800" b="0" dirty="0">
                <a:cs typeface="+mn-cs"/>
              </a:rPr>
              <a:t>© </a:t>
            </a:r>
            <a:r>
              <a:rPr lang="de-DE" sz="1000" b="0" dirty="0">
                <a:latin typeface="Calibri" pitchFamily="34" charset="0"/>
                <a:cs typeface="+mn-cs"/>
              </a:rPr>
              <a:t>Wyatt Technology Corporation 2011 – All Rights Reserved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8778875" y="0"/>
            <a:ext cx="3651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defRPr/>
            </a:pPr>
            <a:fld id="{1D7D690E-F8B7-47BD-949C-657CFAEAEE5D}" type="slidenum">
              <a:rPr lang="de-DE" sz="1200" b="0">
                <a:latin typeface="Calibri" pitchFamily="34" charset="0"/>
                <a:cs typeface="+mn-cs"/>
              </a:rPr>
              <a:pPr algn="r" eaLnBrk="0" hangingPunct="0">
                <a:defRPr/>
              </a:pPr>
              <a:t>‹#›</a:t>
            </a:fld>
            <a:endParaRPr lang="en-US" sz="1200" b="0" dirty="0">
              <a:latin typeface="Calibri" pitchFamily="34" charset="0"/>
              <a:cs typeface="+mn-cs"/>
            </a:endParaRPr>
          </a:p>
        </p:txBody>
      </p:sp>
      <p:pic>
        <p:nvPicPr>
          <p:cNvPr id="6155" name="Picture 2490" descr="Wyatt logo no address full circle thicker lines"/>
          <p:cNvPicPr>
            <a:picLocks noChangeAspect="1" noChangeArrowheads="1"/>
          </p:cNvPicPr>
          <p:nvPr/>
        </p:nvPicPr>
        <p:blipFill>
          <a:blip r:embed="rId8" cstate="print"/>
          <a:srcRect r="7346"/>
          <a:stretch>
            <a:fillRect/>
          </a:stretch>
        </p:blipFill>
        <p:spPr bwMode="auto">
          <a:xfrm>
            <a:off x="7626350" y="6343650"/>
            <a:ext cx="14986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2895600" y="4191000"/>
            <a:ext cx="1920875" cy="457200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  <p:sldLayoutId id="2147483654" r:id="rId3"/>
    <p:sldLayoutId id="2147483653" r:id="rId4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1"/>
          </a:solidFill>
          <a:latin typeface="Calibri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1"/>
          </a:solidFill>
          <a:latin typeface="Calibri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1"/>
          </a:solidFill>
          <a:latin typeface="Calibri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1"/>
          </a:solidFill>
          <a:latin typeface="Calibri" pitchFamily="34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FFFF00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FFFF00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FFFF00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FFFF0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Calibri" pitchFamily="34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Calibri" pitchFamily="34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Calibri" pitchFamily="34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pn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1" descr="Expanded manifold par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0288" y="1211263"/>
            <a:ext cx="7134225" cy="4598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314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Expanded Light Scattering Flow Cell Assembly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2"/>
          <p:cNvSpPr txBox="1">
            <a:spLocks noChangeArrowheads="1"/>
          </p:cNvSpPr>
          <p:nvPr/>
        </p:nvSpPr>
        <p:spPr bwMode="auto">
          <a:xfrm>
            <a:off x="1330325" y="173038"/>
            <a:ext cx="73453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i="1" dirty="0" smtClean="0">
                <a:latin typeface="Calibri" pitchFamily="34" charset="0"/>
              </a:rPr>
              <a:t>Summary: Three </a:t>
            </a:r>
            <a:r>
              <a:rPr lang="en-US" sz="3200" i="1" dirty="0">
                <a:latin typeface="Calibri" pitchFamily="34" charset="0"/>
              </a:rPr>
              <a:t>“Critical” Steps</a:t>
            </a:r>
          </a:p>
        </p:txBody>
      </p:sp>
      <p:sp>
        <p:nvSpPr>
          <p:cNvPr id="25602" name="Rectangle 6"/>
          <p:cNvSpPr>
            <a:spLocks noChangeArrowheads="1"/>
          </p:cNvSpPr>
          <p:nvPr/>
        </p:nvSpPr>
        <p:spPr bwMode="auto">
          <a:xfrm>
            <a:off x="1476375" y="2212975"/>
            <a:ext cx="683895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i="1"/>
              <a:t>1</a:t>
            </a:r>
            <a:r>
              <a:rPr lang="en-US" sz="2000" i="1" baseline="30000"/>
              <a:t>st</a:t>
            </a:r>
            <a:r>
              <a:rPr lang="en-US" sz="2000" i="1"/>
              <a:t> Critical Step: Confirm clean flow cell windows.</a:t>
            </a:r>
          </a:p>
          <a:p>
            <a:endParaRPr lang="en-US" sz="2000" i="1"/>
          </a:p>
          <a:p>
            <a:endParaRPr lang="en-US" sz="2000" i="1"/>
          </a:p>
          <a:p>
            <a:r>
              <a:rPr lang="en-US" sz="2000" i="1"/>
              <a:t>2</a:t>
            </a:r>
            <a:r>
              <a:rPr lang="en-US" sz="2000" i="1" baseline="30000"/>
              <a:t>nd</a:t>
            </a:r>
            <a:r>
              <a:rPr lang="en-US" sz="2000" i="1"/>
              <a:t> Critical Step: Confirm clean flow cell glass.</a:t>
            </a:r>
          </a:p>
          <a:p>
            <a:endParaRPr lang="en-US" sz="2000" i="1"/>
          </a:p>
          <a:p>
            <a:endParaRPr lang="en-US" sz="2000" i="1"/>
          </a:p>
          <a:p>
            <a:r>
              <a:rPr lang="en-US" sz="2000" i="1"/>
              <a:t>3</a:t>
            </a:r>
            <a:r>
              <a:rPr lang="en-US" sz="2000" i="1" baseline="30000"/>
              <a:t>rd</a:t>
            </a:r>
            <a:r>
              <a:rPr lang="en-US" sz="2000" i="1"/>
              <a:t> Critical Step: Confirm alignment after re-assembly.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Light Scattering Flow Cell Assembly Parts</a:t>
            </a:r>
          </a:p>
        </p:txBody>
      </p:sp>
      <p:pic>
        <p:nvPicPr>
          <p:cNvPr id="24578" name="Picture 2" descr="\\Wyatt-data\Users\skuebler\LSU\2011 ASTRA 6 LSU Update\2011 Additional documents for ASTRA 6 update\Expanded Flow Cell Schematic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2703" y="1057305"/>
            <a:ext cx="7798594" cy="517519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3" name="Text Box 2"/>
          <p:cNvSpPr txBox="1">
            <a:spLocks noChangeArrowheads="1"/>
          </p:cNvSpPr>
          <p:nvPr/>
        </p:nvSpPr>
        <p:spPr bwMode="auto">
          <a:xfrm>
            <a:off x="1330325" y="173038"/>
            <a:ext cx="73453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i="1">
                <a:latin typeface="Calibri" pitchFamily="34" charset="0"/>
              </a:rPr>
              <a:t>Manifold Disassembly</a:t>
            </a:r>
          </a:p>
        </p:txBody>
      </p:sp>
      <p:sp>
        <p:nvSpPr>
          <p:cNvPr id="18444" name="Rectangle 5"/>
          <p:cNvSpPr>
            <a:spLocks noChangeArrowheads="1"/>
          </p:cNvSpPr>
          <p:nvPr/>
        </p:nvSpPr>
        <p:spPr bwMode="auto">
          <a:xfrm>
            <a:off x="0" y="2657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445" name="Rectangle 7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446" name="Rectangle 9"/>
          <p:cNvSpPr>
            <a:spLocks noChangeArrowheads="1"/>
          </p:cNvSpPr>
          <p:nvPr/>
        </p:nvSpPr>
        <p:spPr bwMode="auto">
          <a:xfrm>
            <a:off x="0" y="2700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447" name="Rectangle 11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18448" name="Group 16"/>
          <p:cNvGrpSpPr>
            <a:grpSpLocks/>
          </p:cNvGrpSpPr>
          <p:nvPr/>
        </p:nvGrpSpPr>
        <p:grpSpPr bwMode="auto">
          <a:xfrm>
            <a:off x="1143000" y="1028700"/>
            <a:ext cx="2746375" cy="1955800"/>
            <a:chOff x="396" y="702"/>
            <a:chExt cx="1296" cy="972"/>
          </a:xfrm>
        </p:grpSpPr>
        <p:graphicFrame>
          <p:nvGraphicFramePr>
            <p:cNvPr id="18436" name="Object 4"/>
            <p:cNvGraphicFramePr>
              <a:graphicFrameLocks noChangeAspect="1"/>
            </p:cNvGraphicFramePr>
            <p:nvPr/>
          </p:nvGraphicFramePr>
          <p:xfrm>
            <a:off x="396" y="702"/>
            <a:ext cx="1296" cy="972"/>
          </p:xfrm>
          <a:graphic>
            <a:graphicData uri="http://schemas.openxmlformats.org/presentationml/2006/ole">
              <p:oleObj spid="_x0000_s18436" name="Bitmap Image" r:id="rId3" imgW="3809524" imgH="2857899" progId="PBrush">
                <p:embed/>
              </p:oleObj>
            </a:graphicData>
          </a:graphic>
        </p:graphicFrame>
        <p:sp>
          <p:nvSpPr>
            <p:cNvPr id="18463" name="Text Box 12"/>
            <p:cNvSpPr txBox="1">
              <a:spLocks noChangeArrowheads="1"/>
            </p:cNvSpPr>
            <p:nvPr/>
          </p:nvSpPr>
          <p:spPr bwMode="auto">
            <a:xfrm>
              <a:off x="420" y="732"/>
              <a:ext cx="192" cy="13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A</a:t>
              </a:r>
            </a:p>
          </p:txBody>
        </p:sp>
      </p:grpSp>
      <p:grpSp>
        <p:nvGrpSpPr>
          <p:cNvPr id="18449" name="Group 17"/>
          <p:cNvGrpSpPr>
            <a:grpSpLocks/>
          </p:cNvGrpSpPr>
          <p:nvPr/>
        </p:nvGrpSpPr>
        <p:grpSpPr bwMode="auto">
          <a:xfrm>
            <a:off x="5486400" y="1057275"/>
            <a:ext cx="2746375" cy="1966913"/>
            <a:chOff x="258" y="1776"/>
            <a:chExt cx="1230" cy="924"/>
          </a:xfrm>
        </p:grpSpPr>
        <p:graphicFrame>
          <p:nvGraphicFramePr>
            <p:cNvPr id="18438" name="Object 6"/>
            <p:cNvGraphicFramePr>
              <a:graphicFrameLocks noChangeAspect="1"/>
            </p:cNvGraphicFramePr>
            <p:nvPr/>
          </p:nvGraphicFramePr>
          <p:xfrm>
            <a:off x="258" y="1776"/>
            <a:ext cx="1230" cy="924"/>
          </p:xfrm>
          <a:graphic>
            <a:graphicData uri="http://schemas.openxmlformats.org/presentationml/2006/ole">
              <p:oleObj spid="_x0000_s18438" name="Bitmap Image" r:id="rId4" imgW="3820058" imgH="2866667" progId="PBrush">
                <p:embed/>
              </p:oleObj>
            </a:graphicData>
          </a:graphic>
        </p:graphicFrame>
        <p:sp>
          <p:nvSpPr>
            <p:cNvPr id="18462" name="Text Box 13"/>
            <p:cNvSpPr txBox="1">
              <a:spLocks noChangeArrowheads="1"/>
            </p:cNvSpPr>
            <p:nvPr/>
          </p:nvSpPr>
          <p:spPr bwMode="auto">
            <a:xfrm>
              <a:off x="282" y="1800"/>
              <a:ext cx="192" cy="12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B</a:t>
              </a:r>
            </a:p>
          </p:txBody>
        </p:sp>
      </p:grpSp>
      <p:grpSp>
        <p:nvGrpSpPr>
          <p:cNvPr id="18450" name="Group 18"/>
          <p:cNvGrpSpPr>
            <a:grpSpLocks/>
          </p:cNvGrpSpPr>
          <p:nvPr/>
        </p:nvGrpSpPr>
        <p:grpSpPr bwMode="auto">
          <a:xfrm>
            <a:off x="1085850" y="4100513"/>
            <a:ext cx="2711450" cy="1924050"/>
            <a:chOff x="2088" y="2223"/>
            <a:chExt cx="1224" cy="918"/>
          </a:xfrm>
        </p:grpSpPr>
        <p:graphicFrame>
          <p:nvGraphicFramePr>
            <p:cNvPr id="18440" name="Object 8"/>
            <p:cNvGraphicFramePr>
              <a:graphicFrameLocks noChangeAspect="1"/>
            </p:cNvGraphicFramePr>
            <p:nvPr/>
          </p:nvGraphicFramePr>
          <p:xfrm>
            <a:off x="2088" y="2223"/>
            <a:ext cx="1224" cy="918"/>
          </p:xfrm>
          <a:graphic>
            <a:graphicData uri="http://schemas.openxmlformats.org/presentationml/2006/ole">
              <p:oleObj spid="_x0000_s18440" name="Bitmap Image" r:id="rId5" imgW="3809524" imgH="2857899" progId="PBrush">
                <p:embed/>
              </p:oleObj>
            </a:graphicData>
          </a:graphic>
        </p:graphicFrame>
        <p:sp>
          <p:nvSpPr>
            <p:cNvPr id="18461" name="Text Box 14"/>
            <p:cNvSpPr txBox="1">
              <a:spLocks noChangeArrowheads="1"/>
            </p:cNvSpPr>
            <p:nvPr/>
          </p:nvSpPr>
          <p:spPr bwMode="auto">
            <a:xfrm>
              <a:off x="2112" y="2250"/>
              <a:ext cx="192" cy="1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C</a:t>
              </a:r>
            </a:p>
          </p:txBody>
        </p:sp>
      </p:grpSp>
      <p:grpSp>
        <p:nvGrpSpPr>
          <p:cNvPr id="18451" name="Group 19"/>
          <p:cNvGrpSpPr>
            <a:grpSpLocks/>
          </p:cNvGrpSpPr>
          <p:nvPr/>
        </p:nvGrpSpPr>
        <p:grpSpPr bwMode="auto">
          <a:xfrm>
            <a:off x="5505450" y="4114800"/>
            <a:ext cx="2733675" cy="1943100"/>
            <a:chOff x="3696" y="2412"/>
            <a:chExt cx="1230" cy="924"/>
          </a:xfrm>
        </p:grpSpPr>
        <p:graphicFrame>
          <p:nvGraphicFramePr>
            <p:cNvPr id="18442" name="Object 10"/>
            <p:cNvGraphicFramePr>
              <a:graphicFrameLocks noChangeAspect="1"/>
            </p:cNvGraphicFramePr>
            <p:nvPr/>
          </p:nvGraphicFramePr>
          <p:xfrm>
            <a:off x="3696" y="2412"/>
            <a:ext cx="1230" cy="924"/>
          </p:xfrm>
          <a:graphic>
            <a:graphicData uri="http://schemas.openxmlformats.org/presentationml/2006/ole">
              <p:oleObj spid="_x0000_s18442" name="Bitmap Image" r:id="rId6" imgW="3820058" imgH="2866667" progId="PBrush">
                <p:embed/>
              </p:oleObj>
            </a:graphicData>
          </a:graphic>
        </p:graphicFrame>
        <p:sp>
          <p:nvSpPr>
            <p:cNvPr id="18460" name="Text Box 15"/>
            <p:cNvSpPr txBox="1">
              <a:spLocks noChangeArrowheads="1"/>
            </p:cNvSpPr>
            <p:nvPr/>
          </p:nvSpPr>
          <p:spPr bwMode="auto">
            <a:xfrm>
              <a:off x="3720" y="2436"/>
              <a:ext cx="198" cy="1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D</a:t>
              </a:r>
            </a:p>
          </p:txBody>
        </p:sp>
      </p:grpSp>
      <p:sp>
        <p:nvSpPr>
          <p:cNvPr id="18452" name="AutoShape 20"/>
          <p:cNvSpPr>
            <a:spLocks noChangeArrowheads="1"/>
          </p:cNvSpPr>
          <p:nvPr/>
        </p:nvSpPr>
        <p:spPr bwMode="auto">
          <a:xfrm rot="8700992">
            <a:off x="3903663" y="3260725"/>
            <a:ext cx="1492250" cy="536575"/>
          </a:xfrm>
          <a:prstGeom prst="rightArrow">
            <a:avLst>
              <a:gd name="adj1" fmla="val 50000"/>
              <a:gd name="adj2" fmla="val 6952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/>
          </a:p>
        </p:txBody>
      </p:sp>
      <p:grpSp>
        <p:nvGrpSpPr>
          <p:cNvPr id="18453" name="Group 25"/>
          <p:cNvGrpSpPr>
            <a:grpSpLocks/>
          </p:cNvGrpSpPr>
          <p:nvPr/>
        </p:nvGrpSpPr>
        <p:grpSpPr bwMode="auto">
          <a:xfrm>
            <a:off x="4114800" y="1885950"/>
            <a:ext cx="904875" cy="571500"/>
            <a:chOff x="2592" y="1188"/>
            <a:chExt cx="570" cy="360"/>
          </a:xfrm>
        </p:grpSpPr>
        <p:sp>
          <p:nvSpPr>
            <p:cNvPr id="18458" name="AutoShape 20"/>
            <p:cNvSpPr>
              <a:spLocks noChangeArrowheads="1"/>
            </p:cNvSpPr>
            <p:nvPr/>
          </p:nvSpPr>
          <p:spPr bwMode="auto">
            <a:xfrm>
              <a:off x="2592" y="1188"/>
              <a:ext cx="570" cy="360"/>
            </a:xfrm>
            <a:prstGeom prst="rightArrow">
              <a:avLst>
                <a:gd name="adj1" fmla="val 50000"/>
                <a:gd name="adj2" fmla="val 3958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9" name="Text Box 23"/>
            <p:cNvSpPr txBox="1">
              <a:spLocks noChangeArrowheads="1"/>
            </p:cNvSpPr>
            <p:nvPr/>
          </p:nvSpPr>
          <p:spPr bwMode="auto">
            <a:xfrm>
              <a:off x="2714" y="1253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1</a:t>
              </a:r>
            </a:p>
          </p:txBody>
        </p:sp>
      </p:grpSp>
      <p:grpSp>
        <p:nvGrpSpPr>
          <p:cNvPr id="18454" name="Group 26"/>
          <p:cNvGrpSpPr>
            <a:grpSpLocks/>
          </p:cNvGrpSpPr>
          <p:nvPr/>
        </p:nvGrpSpPr>
        <p:grpSpPr bwMode="auto">
          <a:xfrm>
            <a:off x="4143375" y="4867275"/>
            <a:ext cx="904875" cy="571500"/>
            <a:chOff x="2592" y="1188"/>
            <a:chExt cx="570" cy="360"/>
          </a:xfrm>
        </p:grpSpPr>
        <p:sp>
          <p:nvSpPr>
            <p:cNvPr id="18456" name="AutoShape 20"/>
            <p:cNvSpPr>
              <a:spLocks noChangeArrowheads="1"/>
            </p:cNvSpPr>
            <p:nvPr/>
          </p:nvSpPr>
          <p:spPr bwMode="auto">
            <a:xfrm>
              <a:off x="2592" y="1188"/>
              <a:ext cx="570" cy="360"/>
            </a:xfrm>
            <a:prstGeom prst="rightArrow">
              <a:avLst>
                <a:gd name="adj1" fmla="val 50000"/>
                <a:gd name="adj2" fmla="val 3958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7" name="Text Box 28"/>
            <p:cNvSpPr txBox="1">
              <a:spLocks noChangeArrowheads="1"/>
            </p:cNvSpPr>
            <p:nvPr/>
          </p:nvSpPr>
          <p:spPr bwMode="auto">
            <a:xfrm>
              <a:off x="2714" y="1253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3</a:t>
              </a:r>
            </a:p>
          </p:txBody>
        </p:sp>
      </p:grpSp>
      <p:sp>
        <p:nvSpPr>
          <p:cNvPr id="18455" name="Text Box 30"/>
          <p:cNvSpPr txBox="1">
            <a:spLocks noChangeArrowheads="1"/>
          </p:cNvSpPr>
          <p:nvPr/>
        </p:nvSpPr>
        <p:spPr bwMode="auto">
          <a:xfrm>
            <a:off x="4537075" y="33035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2"/>
          <p:cNvSpPr txBox="1">
            <a:spLocks noChangeArrowheads="1"/>
          </p:cNvSpPr>
          <p:nvPr/>
        </p:nvSpPr>
        <p:spPr bwMode="auto">
          <a:xfrm>
            <a:off x="1330325" y="173038"/>
            <a:ext cx="73453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i="1">
                <a:latin typeface="Calibri" pitchFamily="34" charset="0"/>
              </a:rPr>
              <a:t>Window Removal</a:t>
            </a:r>
          </a:p>
        </p:txBody>
      </p:sp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0" y="2657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0" y="2700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946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5175" y="1330325"/>
            <a:ext cx="3389313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3850" y="4000500"/>
            <a:ext cx="224472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Text Box 22"/>
          <p:cNvSpPr txBox="1">
            <a:spLocks noChangeArrowheads="1"/>
          </p:cNvSpPr>
          <p:nvPr/>
        </p:nvSpPr>
        <p:spPr bwMode="auto">
          <a:xfrm>
            <a:off x="822325" y="1735138"/>
            <a:ext cx="1962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Window retainer</a:t>
            </a:r>
          </a:p>
          <a:p>
            <a:pPr algn="ctr"/>
            <a:r>
              <a:rPr lang="en-US"/>
              <a:t>removal tool</a:t>
            </a:r>
          </a:p>
        </p:txBody>
      </p:sp>
      <p:pic>
        <p:nvPicPr>
          <p:cNvPr id="19465" name="Picture 25" descr="Window removal too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50938" y="2517775"/>
            <a:ext cx="1274762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6" name="AutoShape 20"/>
          <p:cNvSpPr>
            <a:spLocks noChangeArrowheads="1"/>
          </p:cNvSpPr>
          <p:nvPr/>
        </p:nvSpPr>
        <p:spPr bwMode="auto">
          <a:xfrm rot="2141404">
            <a:off x="5934075" y="3554413"/>
            <a:ext cx="1593850" cy="276225"/>
          </a:xfrm>
          <a:prstGeom prst="rightArrow">
            <a:avLst>
              <a:gd name="adj1" fmla="val 50000"/>
              <a:gd name="adj2" fmla="val 14425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7" name="Line 12"/>
          <p:cNvSpPr>
            <a:spLocks noChangeShapeType="1"/>
          </p:cNvSpPr>
          <p:nvPr/>
        </p:nvSpPr>
        <p:spPr bwMode="auto">
          <a:xfrm>
            <a:off x="5676900" y="4267200"/>
            <a:ext cx="2476500" cy="8763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68" name="Text Box 13"/>
          <p:cNvSpPr txBox="1">
            <a:spLocks noChangeArrowheads="1"/>
          </p:cNvSpPr>
          <p:nvPr/>
        </p:nvSpPr>
        <p:spPr bwMode="auto">
          <a:xfrm>
            <a:off x="2867025" y="4024313"/>
            <a:ext cx="2762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Flow cell window o-ring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1328738" y="144463"/>
            <a:ext cx="7350125" cy="57308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Critical Step:</a:t>
            </a:r>
            <a:br>
              <a:rPr lang="en-US" dirty="0" smtClean="0"/>
            </a:br>
            <a:r>
              <a:rPr lang="en-US" dirty="0" smtClean="0"/>
              <a:t>Flow Cell Window Cleaning</a:t>
            </a:r>
            <a:endParaRPr lang="en-US" dirty="0"/>
          </a:p>
        </p:txBody>
      </p:sp>
      <p:pic>
        <p:nvPicPr>
          <p:cNvPr id="20483" name="Picture 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825" y="1058863"/>
            <a:ext cx="24193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 Box 59"/>
          <p:cNvSpPr txBox="1">
            <a:spLocks noChangeArrowheads="1"/>
          </p:cNvSpPr>
          <p:nvPr/>
        </p:nvSpPr>
        <p:spPr bwMode="auto">
          <a:xfrm>
            <a:off x="165100" y="3390900"/>
            <a:ext cx="6807200" cy="140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>
              <a:spcBef>
                <a:spcPts val="300"/>
              </a:spcBef>
              <a:buFontTx/>
              <a:buChar char="•"/>
            </a:pPr>
            <a:r>
              <a:rPr lang="en-US" sz="2000" b="0" dirty="0" smtClean="0">
                <a:latin typeface="Calibri" pitchFamily="34" charset="0"/>
              </a:rPr>
              <a:t>Look </a:t>
            </a:r>
            <a:r>
              <a:rPr lang="en-US" sz="2000" b="0" dirty="0">
                <a:latin typeface="Calibri" pitchFamily="34" charset="0"/>
              </a:rPr>
              <a:t>through window towards edge of bright light source and move between and area of high and low contrast </a:t>
            </a:r>
            <a:endParaRPr lang="en-US" sz="2000" b="0" dirty="0" smtClean="0">
              <a:latin typeface="Calibri" pitchFamily="34" charset="0"/>
            </a:endParaRPr>
          </a:p>
          <a:p>
            <a:pPr marL="228600" indent="-228600">
              <a:spcBef>
                <a:spcPts val="300"/>
              </a:spcBef>
              <a:buFontTx/>
              <a:buChar char="•"/>
            </a:pPr>
            <a:r>
              <a:rPr lang="en-US" sz="2000" b="0" dirty="0" smtClean="0">
                <a:latin typeface="Calibri" pitchFamily="34" charset="0"/>
              </a:rPr>
              <a:t>Use loupe (4X or greater) to inspect critical surfaces.</a:t>
            </a:r>
          </a:p>
          <a:p>
            <a:pPr marL="228600" indent="-228600">
              <a:spcBef>
                <a:spcPts val="300"/>
              </a:spcBef>
              <a:buFontTx/>
              <a:buChar char="•"/>
            </a:pPr>
            <a:r>
              <a:rPr lang="en-US" sz="2000" b="0" dirty="0" smtClean="0">
                <a:latin typeface="Calibri" pitchFamily="34" charset="0"/>
              </a:rPr>
              <a:t>Look for chips, scratches, fibers and spots. </a:t>
            </a:r>
          </a:p>
        </p:txBody>
      </p:sp>
      <p:sp>
        <p:nvSpPr>
          <p:cNvPr id="20485" name="Rectangle 46"/>
          <p:cNvSpPr>
            <a:spLocks noChangeArrowheads="1"/>
          </p:cNvSpPr>
          <p:nvPr/>
        </p:nvSpPr>
        <p:spPr bwMode="auto">
          <a:xfrm rot="4060293">
            <a:off x="6680201" y="2944812"/>
            <a:ext cx="482600" cy="3143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Rectangle 45"/>
          <p:cNvSpPr>
            <a:spLocks noChangeArrowheads="1"/>
          </p:cNvSpPr>
          <p:nvPr/>
        </p:nvSpPr>
        <p:spPr bwMode="auto">
          <a:xfrm rot="3957498">
            <a:off x="6521450" y="2159001"/>
            <a:ext cx="403225" cy="1085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0487" name="Picture 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4900" y="3660775"/>
            <a:ext cx="1554163" cy="2324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0488" name="Line 64"/>
          <p:cNvSpPr>
            <a:spLocks noChangeShapeType="1"/>
          </p:cNvSpPr>
          <p:nvPr/>
        </p:nvSpPr>
        <p:spPr bwMode="auto">
          <a:xfrm flipV="1">
            <a:off x="3302000" y="1816100"/>
            <a:ext cx="1219200" cy="1231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490" name="Line 69"/>
          <p:cNvSpPr>
            <a:spLocks noChangeShapeType="1"/>
          </p:cNvSpPr>
          <p:nvPr/>
        </p:nvSpPr>
        <p:spPr bwMode="auto">
          <a:xfrm>
            <a:off x="1096963" y="5014913"/>
            <a:ext cx="114300" cy="40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20491" name="Picture 4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67138" y="889000"/>
            <a:ext cx="27527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2" name="Line 44"/>
          <p:cNvSpPr>
            <a:spLocks noChangeShapeType="1"/>
          </p:cNvSpPr>
          <p:nvPr/>
        </p:nvSpPr>
        <p:spPr bwMode="auto">
          <a:xfrm rot="5400000" flipV="1">
            <a:off x="6010275" y="2241551"/>
            <a:ext cx="454025" cy="165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493" name="Line 44"/>
          <p:cNvSpPr>
            <a:spLocks noChangeShapeType="1"/>
          </p:cNvSpPr>
          <p:nvPr/>
        </p:nvSpPr>
        <p:spPr bwMode="auto">
          <a:xfrm rot="5400000" flipV="1">
            <a:off x="6607175" y="1885951"/>
            <a:ext cx="454025" cy="317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494" name="Line 44"/>
          <p:cNvSpPr>
            <a:spLocks noChangeShapeType="1"/>
          </p:cNvSpPr>
          <p:nvPr/>
        </p:nvSpPr>
        <p:spPr bwMode="auto">
          <a:xfrm rot="5400000" flipV="1">
            <a:off x="6486525" y="2082801"/>
            <a:ext cx="428625" cy="25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495" name="Line 44"/>
          <p:cNvSpPr>
            <a:spLocks noChangeShapeType="1"/>
          </p:cNvSpPr>
          <p:nvPr/>
        </p:nvSpPr>
        <p:spPr bwMode="auto">
          <a:xfrm rot="5400000" flipV="1">
            <a:off x="5800725" y="2628901"/>
            <a:ext cx="2232025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0496" name="Group 56"/>
          <p:cNvGrpSpPr>
            <a:grpSpLocks/>
          </p:cNvGrpSpPr>
          <p:nvPr/>
        </p:nvGrpSpPr>
        <p:grpSpPr bwMode="auto">
          <a:xfrm>
            <a:off x="579438" y="4768850"/>
            <a:ext cx="2025650" cy="1479550"/>
            <a:chOff x="133" y="3124"/>
            <a:chExt cx="1276" cy="932"/>
          </a:xfrm>
        </p:grpSpPr>
        <p:pic>
          <p:nvPicPr>
            <p:cNvPr id="20507" name="Picture 25" descr="FC dust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85" y="3169"/>
              <a:ext cx="1182" cy="8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0508" name="Text Box 27"/>
            <p:cNvSpPr txBox="1">
              <a:spLocks noChangeArrowheads="1"/>
            </p:cNvSpPr>
            <p:nvPr/>
          </p:nvSpPr>
          <p:spPr bwMode="auto">
            <a:xfrm>
              <a:off x="133" y="3124"/>
              <a:ext cx="1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Fibers/Scratches</a:t>
              </a:r>
            </a:p>
          </p:txBody>
        </p:sp>
      </p:grpSp>
      <p:grpSp>
        <p:nvGrpSpPr>
          <p:cNvPr id="20497" name="Group 60"/>
          <p:cNvGrpSpPr>
            <a:grpSpLocks/>
          </p:cNvGrpSpPr>
          <p:nvPr/>
        </p:nvGrpSpPr>
        <p:grpSpPr bwMode="auto">
          <a:xfrm>
            <a:off x="2701925" y="4826000"/>
            <a:ext cx="2000250" cy="1422400"/>
            <a:chOff x="2228" y="3011"/>
            <a:chExt cx="1260" cy="896"/>
          </a:xfrm>
        </p:grpSpPr>
        <p:pic>
          <p:nvPicPr>
            <p:cNvPr id="20505" name="Picture 26" descr="FC water salt spots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8" y="3020"/>
              <a:ext cx="1182" cy="8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0506" name="Text Box 28"/>
            <p:cNvSpPr txBox="1">
              <a:spLocks noChangeArrowheads="1"/>
            </p:cNvSpPr>
            <p:nvPr/>
          </p:nvSpPr>
          <p:spPr bwMode="auto">
            <a:xfrm>
              <a:off x="2228" y="3011"/>
              <a:ext cx="12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Water/Salt Spots</a:t>
              </a:r>
            </a:p>
          </p:txBody>
        </p:sp>
      </p:grpSp>
      <p:grpSp>
        <p:nvGrpSpPr>
          <p:cNvPr id="20498" name="Group 61"/>
          <p:cNvGrpSpPr>
            <a:grpSpLocks/>
          </p:cNvGrpSpPr>
          <p:nvPr/>
        </p:nvGrpSpPr>
        <p:grpSpPr bwMode="auto">
          <a:xfrm>
            <a:off x="4889500" y="4816475"/>
            <a:ext cx="1900238" cy="1431925"/>
            <a:chOff x="3992" y="3005"/>
            <a:chExt cx="1197" cy="902"/>
          </a:xfrm>
        </p:grpSpPr>
        <p:pic>
          <p:nvPicPr>
            <p:cNvPr id="20499" name="Picture 24" descr="FC cracks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002" y="3020"/>
              <a:ext cx="1182" cy="8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0500" name="Text Box 29"/>
            <p:cNvSpPr txBox="1">
              <a:spLocks noChangeArrowheads="1"/>
            </p:cNvSpPr>
            <p:nvPr/>
          </p:nvSpPr>
          <p:spPr bwMode="auto">
            <a:xfrm>
              <a:off x="4394" y="3005"/>
              <a:ext cx="5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Chips</a:t>
              </a:r>
            </a:p>
          </p:txBody>
        </p:sp>
        <p:sp>
          <p:nvSpPr>
            <p:cNvPr id="20501" name="Line 48"/>
            <p:cNvSpPr>
              <a:spLocks noChangeShapeType="1"/>
            </p:cNvSpPr>
            <p:nvPr/>
          </p:nvSpPr>
          <p:spPr bwMode="auto">
            <a:xfrm>
              <a:off x="4260" y="3180"/>
              <a:ext cx="114" cy="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2" name="Line 49"/>
            <p:cNvSpPr>
              <a:spLocks noChangeShapeType="1"/>
            </p:cNvSpPr>
            <p:nvPr/>
          </p:nvSpPr>
          <p:spPr bwMode="auto">
            <a:xfrm flipH="1">
              <a:off x="4854" y="3294"/>
              <a:ext cx="120" cy="1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3" name="Text Box 50"/>
            <p:cNvSpPr txBox="1">
              <a:spLocks noChangeArrowheads="1"/>
            </p:cNvSpPr>
            <p:nvPr/>
          </p:nvSpPr>
          <p:spPr bwMode="auto">
            <a:xfrm>
              <a:off x="3992" y="3069"/>
              <a:ext cx="31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little</a:t>
              </a:r>
            </a:p>
          </p:txBody>
        </p:sp>
        <p:sp>
          <p:nvSpPr>
            <p:cNvPr id="20504" name="Text Box 51"/>
            <p:cNvSpPr txBox="1">
              <a:spLocks noChangeArrowheads="1"/>
            </p:cNvSpPr>
            <p:nvPr/>
          </p:nvSpPr>
          <p:spPr bwMode="auto">
            <a:xfrm>
              <a:off x="4928" y="3141"/>
              <a:ext cx="26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big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AutoShape 8"/>
          <p:cNvSpPr>
            <a:spLocks noChangeArrowheads="1"/>
          </p:cNvSpPr>
          <p:nvPr/>
        </p:nvSpPr>
        <p:spPr bwMode="auto">
          <a:xfrm rot="2504567">
            <a:off x="6153150" y="1870075"/>
            <a:ext cx="904875" cy="276225"/>
          </a:xfrm>
          <a:prstGeom prst="rightArrow">
            <a:avLst>
              <a:gd name="adj1" fmla="val 50000"/>
              <a:gd name="adj2" fmla="val 8189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6" name="Text Box 14"/>
          <p:cNvSpPr txBox="1">
            <a:spLocks noChangeArrowheads="1"/>
          </p:cNvSpPr>
          <p:nvPr/>
        </p:nvSpPr>
        <p:spPr bwMode="auto">
          <a:xfrm>
            <a:off x="2660650" y="5827713"/>
            <a:ext cx="4692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~30 minutes to relax back to original size</a:t>
            </a:r>
          </a:p>
        </p:txBody>
      </p:sp>
      <p:pic>
        <p:nvPicPr>
          <p:cNvPr id="21507" name="Picture 26" descr="oring alcohol dri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29075" y="969963"/>
            <a:ext cx="1919288" cy="21415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508" name="Picture 28" descr="stretched or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3600" y="2405063"/>
            <a:ext cx="1520825" cy="1841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1509" name="AutoShape 30"/>
          <p:cNvSpPr>
            <a:spLocks noChangeArrowheads="1"/>
          </p:cNvSpPr>
          <p:nvPr/>
        </p:nvSpPr>
        <p:spPr bwMode="auto">
          <a:xfrm rot="8512370">
            <a:off x="6165850" y="4552950"/>
            <a:ext cx="904875" cy="276225"/>
          </a:xfrm>
          <a:prstGeom prst="rightArrow">
            <a:avLst>
              <a:gd name="adj1" fmla="val 50000"/>
              <a:gd name="adj2" fmla="val 8189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/>
          </a:p>
        </p:txBody>
      </p:sp>
      <p:grpSp>
        <p:nvGrpSpPr>
          <p:cNvPr id="21510" name="Group 43"/>
          <p:cNvGrpSpPr>
            <a:grpSpLocks/>
          </p:cNvGrpSpPr>
          <p:nvPr/>
        </p:nvGrpSpPr>
        <p:grpSpPr bwMode="auto">
          <a:xfrm>
            <a:off x="514350" y="2779713"/>
            <a:ext cx="1971675" cy="3478212"/>
            <a:chOff x="414" y="575"/>
            <a:chExt cx="1242" cy="2191"/>
          </a:xfrm>
        </p:grpSpPr>
        <p:sp>
          <p:nvSpPr>
            <p:cNvPr id="21526" name="Rectangle 31"/>
            <p:cNvSpPr>
              <a:spLocks noChangeArrowheads="1"/>
            </p:cNvSpPr>
            <p:nvPr/>
          </p:nvSpPr>
          <p:spPr bwMode="auto">
            <a:xfrm>
              <a:off x="414" y="582"/>
              <a:ext cx="1242" cy="21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7" name="Text Box 22"/>
            <p:cNvSpPr txBox="1">
              <a:spLocks noChangeArrowheads="1"/>
            </p:cNvSpPr>
            <p:nvPr/>
          </p:nvSpPr>
          <p:spPr bwMode="auto">
            <a:xfrm>
              <a:off x="414" y="575"/>
              <a:ext cx="12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Window retainer</a:t>
              </a:r>
            </a:p>
            <a:p>
              <a:pPr algn="ctr"/>
              <a:r>
                <a:rPr lang="en-US"/>
                <a:t>removal tool</a:t>
              </a:r>
            </a:p>
          </p:txBody>
        </p:sp>
        <p:pic>
          <p:nvPicPr>
            <p:cNvPr id="21528" name="Picture 25" descr="Window removal tool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51" y="1026"/>
              <a:ext cx="803" cy="17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29" name="Oval 32"/>
            <p:cNvSpPr>
              <a:spLocks noChangeArrowheads="1"/>
            </p:cNvSpPr>
            <p:nvPr/>
          </p:nvSpPr>
          <p:spPr bwMode="auto">
            <a:xfrm>
              <a:off x="762" y="966"/>
              <a:ext cx="558" cy="540"/>
            </a:xfrm>
            <a:prstGeom prst="ellips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21511" name="Picture 33" descr="oring in manifol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79863" y="3930650"/>
            <a:ext cx="1917700" cy="1801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512" name="Picture 35" descr="flat vs plu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400" y="995363"/>
            <a:ext cx="2271713" cy="15065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1513" name="Text Box 36"/>
          <p:cNvSpPr txBox="1">
            <a:spLocks noChangeArrowheads="1"/>
          </p:cNvSpPr>
          <p:nvPr/>
        </p:nvSpPr>
        <p:spPr bwMode="auto">
          <a:xfrm>
            <a:off x="339725" y="2179638"/>
            <a:ext cx="882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Plump</a:t>
            </a:r>
          </a:p>
        </p:txBody>
      </p:sp>
      <p:sp>
        <p:nvSpPr>
          <p:cNvPr id="21514" name="Text Box 37"/>
          <p:cNvSpPr txBox="1">
            <a:spLocks noChangeArrowheads="1"/>
          </p:cNvSpPr>
          <p:nvPr/>
        </p:nvSpPr>
        <p:spPr bwMode="auto">
          <a:xfrm>
            <a:off x="349250" y="950913"/>
            <a:ext cx="654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New</a:t>
            </a:r>
          </a:p>
        </p:txBody>
      </p:sp>
      <p:sp>
        <p:nvSpPr>
          <p:cNvPr id="21515" name="Text Box 38"/>
          <p:cNvSpPr txBox="1">
            <a:spLocks noChangeArrowheads="1"/>
          </p:cNvSpPr>
          <p:nvPr/>
        </p:nvSpPr>
        <p:spPr bwMode="auto">
          <a:xfrm>
            <a:off x="2155825" y="960438"/>
            <a:ext cx="565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Old</a:t>
            </a:r>
          </a:p>
        </p:txBody>
      </p:sp>
      <p:sp>
        <p:nvSpPr>
          <p:cNvPr id="21516" name="Text Box 39"/>
          <p:cNvSpPr txBox="1">
            <a:spLocks noChangeArrowheads="1"/>
          </p:cNvSpPr>
          <p:nvPr/>
        </p:nvSpPr>
        <p:spPr bwMode="auto">
          <a:xfrm>
            <a:off x="2114550" y="2187575"/>
            <a:ext cx="590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Flat</a:t>
            </a:r>
          </a:p>
        </p:txBody>
      </p:sp>
      <p:sp>
        <p:nvSpPr>
          <p:cNvPr id="21517" name="Line 40"/>
          <p:cNvSpPr>
            <a:spLocks noChangeShapeType="1"/>
          </p:cNvSpPr>
          <p:nvPr/>
        </p:nvSpPr>
        <p:spPr bwMode="auto">
          <a:xfrm>
            <a:off x="571500" y="1285875"/>
            <a:ext cx="219075" cy="17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18" name="Line 41"/>
          <p:cNvSpPr>
            <a:spLocks noChangeShapeType="1"/>
          </p:cNvSpPr>
          <p:nvPr/>
        </p:nvSpPr>
        <p:spPr bwMode="auto">
          <a:xfrm flipH="1">
            <a:off x="2181225" y="1333500"/>
            <a:ext cx="219075" cy="17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19" name="Text Box 44"/>
          <p:cNvSpPr txBox="1">
            <a:spLocks noChangeArrowheads="1"/>
          </p:cNvSpPr>
          <p:nvPr/>
        </p:nvSpPr>
        <p:spPr bwMode="auto">
          <a:xfrm>
            <a:off x="4089400" y="985838"/>
            <a:ext cx="1338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0.02 µm filtered </a:t>
            </a:r>
          </a:p>
          <a:p>
            <a:r>
              <a:rPr lang="en-US" sz="1200"/>
              <a:t>alcohol</a:t>
            </a:r>
          </a:p>
        </p:txBody>
      </p:sp>
      <p:sp>
        <p:nvSpPr>
          <p:cNvPr id="21520" name="Text Box 46"/>
          <p:cNvSpPr txBox="1">
            <a:spLocks noChangeArrowheads="1"/>
          </p:cNvSpPr>
          <p:nvPr/>
        </p:nvSpPr>
        <p:spPr bwMode="auto">
          <a:xfrm>
            <a:off x="5632450" y="9509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1521" name="Text Box 47"/>
          <p:cNvSpPr txBox="1">
            <a:spLocks noChangeArrowheads="1"/>
          </p:cNvSpPr>
          <p:nvPr/>
        </p:nvSpPr>
        <p:spPr bwMode="auto">
          <a:xfrm>
            <a:off x="8410575" y="23987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21522" name="Text Box 48"/>
          <p:cNvSpPr txBox="1">
            <a:spLocks noChangeArrowheads="1"/>
          </p:cNvSpPr>
          <p:nvPr/>
        </p:nvSpPr>
        <p:spPr bwMode="auto">
          <a:xfrm>
            <a:off x="5594350" y="39227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21523" name="Text Box 49"/>
          <p:cNvSpPr txBox="1">
            <a:spLocks noChangeArrowheads="1"/>
          </p:cNvSpPr>
          <p:nvPr/>
        </p:nvSpPr>
        <p:spPr bwMode="auto">
          <a:xfrm>
            <a:off x="1254125" y="922338"/>
            <a:ext cx="50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vs.</a:t>
            </a:r>
          </a:p>
        </p:txBody>
      </p:sp>
      <p:sp>
        <p:nvSpPr>
          <p:cNvPr id="21524" name="Line 50"/>
          <p:cNvSpPr>
            <a:spLocks noChangeShapeType="1"/>
          </p:cNvSpPr>
          <p:nvPr/>
        </p:nvSpPr>
        <p:spPr bwMode="auto">
          <a:xfrm>
            <a:off x="4810125" y="4333875"/>
            <a:ext cx="409575" cy="55245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25" name="Title 3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Pre-Stretching of O-rings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5"/>
          <p:cNvSpPr>
            <a:spLocks noChangeArrowheads="1"/>
          </p:cNvSpPr>
          <p:nvPr/>
        </p:nvSpPr>
        <p:spPr bwMode="auto">
          <a:xfrm>
            <a:off x="5715000" y="2162175"/>
            <a:ext cx="3162300" cy="31146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25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1125" y="1895475"/>
            <a:ext cx="2628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AutoShape 8"/>
          <p:cNvSpPr>
            <a:spLocks noChangeArrowheads="1"/>
          </p:cNvSpPr>
          <p:nvPr/>
        </p:nvSpPr>
        <p:spPr bwMode="auto">
          <a:xfrm rot="16101328" flipH="1">
            <a:off x="-227013" y="2755901"/>
            <a:ext cx="2741613" cy="1147762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315" y="11984"/>
                </a:moveTo>
                <a:cubicBezTo>
                  <a:pt x="19370" y="11592"/>
                  <a:pt x="19398" y="11196"/>
                  <a:pt x="19398" y="10800"/>
                </a:cubicBezTo>
                <a:cubicBezTo>
                  <a:pt x="19398" y="6051"/>
                  <a:pt x="15548" y="2202"/>
                  <a:pt x="10800" y="2202"/>
                </a:cubicBezTo>
                <a:cubicBezTo>
                  <a:pt x="6051" y="2202"/>
                  <a:pt x="2202" y="6051"/>
                  <a:pt x="2202" y="10800"/>
                </a:cubicBezTo>
                <a:cubicBezTo>
                  <a:pt x="2201" y="11128"/>
                  <a:pt x="2220" y="11456"/>
                  <a:pt x="2258" y="11783"/>
                </a:cubicBezTo>
                <a:lnTo>
                  <a:pt x="70" y="12035"/>
                </a:lnTo>
                <a:cubicBezTo>
                  <a:pt x="23" y="11625"/>
                  <a:pt x="0" y="11212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297"/>
                  <a:pt x="21565" y="11795"/>
                  <a:pt x="21496" y="12288"/>
                </a:cubicBezTo>
                <a:lnTo>
                  <a:pt x="24171" y="12660"/>
                </a:lnTo>
                <a:lnTo>
                  <a:pt x="19882" y="15901"/>
                </a:lnTo>
                <a:lnTo>
                  <a:pt x="16641" y="11612"/>
                </a:lnTo>
                <a:lnTo>
                  <a:pt x="19315" y="11984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2532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3100" y="2871788"/>
            <a:ext cx="2990850" cy="201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AutoShape 20"/>
          <p:cNvSpPr>
            <a:spLocks noChangeArrowheads="1"/>
          </p:cNvSpPr>
          <p:nvPr/>
        </p:nvSpPr>
        <p:spPr bwMode="auto">
          <a:xfrm>
            <a:off x="4381500" y="3686175"/>
            <a:ext cx="904875" cy="276225"/>
          </a:xfrm>
          <a:prstGeom prst="rightArrow">
            <a:avLst>
              <a:gd name="adj1" fmla="val 50000"/>
              <a:gd name="adj2" fmla="val 8189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4" name="Text Box 21"/>
          <p:cNvSpPr txBox="1">
            <a:spLocks noChangeArrowheads="1"/>
          </p:cNvSpPr>
          <p:nvPr/>
        </p:nvSpPr>
        <p:spPr bwMode="auto">
          <a:xfrm>
            <a:off x="5826125" y="2284413"/>
            <a:ext cx="2927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Righty tighty; Lefty loosy</a:t>
            </a:r>
          </a:p>
          <a:p>
            <a:r>
              <a:rPr lang="en-US"/>
              <a:t>Hand tight is just right.</a:t>
            </a:r>
          </a:p>
        </p:txBody>
      </p:sp>
      <p:sp>
        <p:nvSpPr>
          <p:cNvPr id="22535" name="Text Box 22"/>
          <p:cNvSpPr txBox="1">
            <a:spLocks noChangeArrowheads="1"/>
          </p:cNvSpPr>
          <p:nvPr/>
        </p:nvSpPr>
        <p:spPr bwMode="auto">
          <a:xfrm>
            <a:off x="603250" y="960438"/>
            <a:ext cx="37687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Easiest to grip FC window side-on for re-install to the manifold</a:t>
            </a:r>
          </a:p>
        </p:txBody>
      </p:sp>
      <p:sp>
        <p:nvSpPr>
          <p:cNvPr id="22536" name="Line 23"/>
          <p:cNvSpPr>
            <a:spLocks noChangeShapeType="1"/>
          </p:cNvSpPr>
          <p:nvPr/>
        </p:nvSpPr>
        <p:spPr bwMode="auto">
          <a:xfrm>
            <a:off x="2057400" y="1581150"/>
            <a:ext cx="0" cy="247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37" name="Line 24"/>
          <p:cNvSpPr>
            <a:spLocks noChangeShapeType="1"/>
          </p:cNvSpPr>
          <p:nvPr/>
        </p:nvSpPr>
        <p:spPr bwMode="auto">
          <a:xfrm>
            <a:off x="2990850" y="1581150"/>
            <a:ext cx="0" cy="257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22538" name="Picture 26" descr="replacing FC windo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16100" y="2798763"/>
            <a:ext cx="2047875" cy="3111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2539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Flow Cell Window Re-Installation</a:t>
            </a:r>
          </a:p>
        </p:txBody>
      </p:sp>
      <p:sp>
        <p:nvSpPr>
          <p:cNvPr id="22540" name="Line 13"/>
          <p:cNvSpPr>
            <a:spLocks noChangeShapeType="1"/>
          </p:cNvSpPr>
          <p:nvPr/>
        </p:nvSpPr>
        <p:spPr bwMode="auto">
          <a:xfrm flipH="1" flipV="1">
            <a:off x="2832100" y="5257800"/>
            <a:ext cx="1384300" cy="431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41" name="Text Box 14"/>
          <p:cNvSpPr txBox="1">
            <a:spLocks noChangeArrowheads="1"/>
          </p:cNvSpPr>
          <p:nvPr/>
        </p:nvSpPr>
        <p:spPr bwMode="auto">
          <a:xfrm>
            <a:off x="4251325" y="5497513"/>
            <a:ext cx="2762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Flow cell window o-ring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51"/>
          <p:cNvSpPr>
            <a:spLocks noChangeArrowheads="1"/>
          </p:cNvSpPr>
          <p:nvPr/>
        </p:nvSpPr>
        <p:spPr bwMode="auto">
          <a:xfrm>
            <a:off x="66675" y="1762125"/>
            <a:ext cx="4238625" cy="36385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3554" name="Picture 21"/>
          <p:cNvPicPr>
            <a:picLocks noChangeAspect="1" noChangeArrowheads="1"/>
          </p:cNvPicPr>
          <p:nvPr/>
        </p:nvPicPr>
        <p:blipFill>
          <a:blip r:embed="rId2" cstate="print"/>
          <a:srcRect l="1553" r="13953"/>
          <a:stretch>
            <a:fillRect/>
          </a:stretch>
        </p:blipFill>
        <p:spPr bwMode="auto">
          <a:xfrm>
            <a:off x="123825" y="2709863"/>
            <a:ext cx="4143375" cy="262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1017588" y="1830388"/>
            <a:ext cx="2433637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en-US" sz="1400">
                <a:solidFill>
                  <a:srgbClr val="FF3300"/>
                </a:solidFill>
              </a:rPr>
              <a:t>Critical Optical Surfaces:</a:t>
            </a:r>
          </a:p>
          <a:p>
            <a:pPr marL="457200" indent="-457200"/>
            <a:endParaRPr lang="en-US" sz="1200">
              <a:solidFill>
                <a:srgbClr val="FF3300"/>
              </a:solidFill>
            </a:endParaRPr>
          </a:p>
          <a:p>
            <a:pPr marL="457200" indent="-457200"/>
            <a:r>
              <a:rPr lang="en-US" sz="1200">
                <a:solidFill>
                  <a:srgbClr val="FF3300"/>
                </a:solidFill>
              </a:rPr>
              <a:t>A - Inner Bore</a:t>
            </a:r>
          </a:p>
          <a:p>
            <a:pPr marL="457200" indent="-457200"/>
            <a:r>
              <a:rPr lang="en-US" sz="1200">
                <a:solidFill>
                  <a:srgbClr val="FF3300"/>
                </a:solidFill>
              </a:rPr>
              <a:t>B - Rounded Surfaces</a:t>
            </a:r>
          </a:p>
          <a:p>
            <a:pPr marL="457200" indent="-457200"/>
            <a:endParaRPr lang="en-US" sz="1200">
              <a:solidFill>
                <a:srgbClr val="FF3300"/>
              </a:solidFill>
            </a:endParaRPr>
          </a:p>
        </p:txBody>
      </p:sp>
      <p:sp>
        <p:nvSpPr>
          <p:cNvPr id="23556" name="Text Box 11"/>
          <p:cNvSpPr txBox="1">
            <a:spLocks noChangeArrowheads="1"/>
          </p:cNvSpPr>
          <p:nvPr/>
        </p:nvSpPr>
        <p:spPr bwMode="auto">
          <a:xfrm>
            <a:off x="6022975" y="4456113"/>
            <a:ext cx="1987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Finger print/chip</a:t>
            </a:r>
          </a:p>
        </p:txBody>
      </p:sp>
      <p:sp>
        <p:nvSpPr>
          <p:cNvPr id="23557" name="Rectangle 15"/>
          <p:cNvSpPr>
            <a:spLocks noChangeArrowheads="1"/>
          </p:cNvSpPr>
          <p:nvPr/>
        </p:nvSpPr>
        <p:spPr bwMode="auto">
          <a:xfrm>
            <a:off x="4391025" y="3686175"/>
            <a:ext cx="4648200" cy="2562225"/>
          </a:xfrm>
          <a:prstGeom prst="rect">
            <a:avLst/>
          </a:prstGeom>
          <a:solidFill>
            <a:schemeClr val="bg1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Text Box 16"/>
          <p:cNvSpPr txBox="1">
            <a:spLocks noChangeArrowheads="1"/>
          </p:cNvSpPr>
          <p:nvPr/>
        </p:nvSpPr>
        <p:spPr bwMode="auto">
          <a:xfrm>
            <a:off x="4394200" y="3675063"/>
            <a:ext cx="679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BAD</a:t>
            </a:r>
          </a:p>
        </p:txBody>
      </p:sp>
      <p:sp>
        <p:nvSpPr>
          <p:cNvPr id="23559" name="Rectangle 17"/>
          <p:cNvSpPr>
            <a:spLocks noChangeArrowheads="1"/>
          </p:cNvSpPr>
          <p:nvPr/>
        </p:nvSpPr>
        <p:spPr bwMode="auto">
          <a:xfrm>
            <a:off x="4381500" y="942975"/>
            <a:ext cx="4648200" cy="2562225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0" name="Text Box 18"/>
          <p:cNvSpPr txBox="1">
            <a:spLocks noChangeArrowheads="1"/>
          </p:cNvSpPr>
          <p:nvPr/>
        </p:nvSpPr>
        <p:spPr bwMode="auto">
          <a:xfrm>
            <a:off x="4384675" y="941388"/>
            <a:ext cx="882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folHlink"/>
                </a:solidFill>
              </a:rPr>
              <a:t>GOOD</a:t>
            </a:r>
          </a:p>
        </p:txBody>
      </p:sp>
      <p:pic>
        <p:nvPicPr>
          <p:cNvPr id="23561" name="Picture 24" descr="FC Finger and chi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08675" y="3916363"/>
            <a:ext cx="3062288" cy="2297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3562" name="Picture 25" descr="Good F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37250" y="1131888"/>
            <a:ext cx="3052763" cy="22907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3563" name="Text Box 26"/>
          <p:cNvSpPr txBox="1">
            <a:spLocks noChangeArrowheads="1"/>
          </p:cNvSpPr>
          <p:nvPr/>
        </p:nvSpPr>
        <p:spPr bwMode="auto">
          <a:xfrm>
            <a:off x="4432300" y="4027488"/>
            <a:ext cx="14541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Finger print</a:t>
            </a:r>
          </a:p>
          <a:p>
            <a:endParaRPr lang="en-US"/>
          </a:p>
          <a:p>
            <a:r>
              <a:rPr lang="en-US"/>
              <a:t>Small Chip</a:t>
            </a:r>
          </a:p>
        </p:txBody>
      </p:sp>
      <p:sp>
        <p:nvSpPr>
          <p:cNvPr id="23564" name="Line 27"/>
          <p:cNvSpPr>
            <a:spLocks noChangeShapeType="1"/>
          </p:cNvSpPr>
          <p:nvPr/>
        </p:nvSpPr>
        <p:spPr bwMode="auto">
          <a:xfrm>
            <a:off x="5819775" y="4238625"/>
            <a:ext cx="1552575" cy="352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565" name="Line 28"/>
          <p:cNvSpPr>
            <a:spLocks noChangeShapeType="1"/>
          </p:cNvSpPr>
          <p:nvPr/>
        </p:nvSpPr>
        <p:spPr bwMode="auto">
          <a:xfrm flipV="1">
            <a:off x="5762625" y="4676775"/>
            <a:ext cx="1152525" cy="104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566" name="Oval 29"/>
          <p:cNvSpPr>
            <a:spLocks noChangeArrowheads="1"/>
          </p:cNvSpPr>
          <p:nvPr/>
        </p:nvSpPr>
        <p:spPr bwMode="auto">
          <a:xfrm>
            <a:off x="6943725" y="4591050"/>
            <a:ext cx="209550" cy="200025"/>
          </a:xfrm>
          <a:prstGeom prst="ellips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7" name="Text Box 30"/>
          <p:cNvSpPr txBox="1">
            <a:spLocks noChangeArrowheads="1"/>
          </p:cNvSpPr>
          <p:nvPr/>
        </p:nvSpPr>
        <p:spPr bwMode="auto">
          <a:xfrm>
            <a:off x="4422775" y="1341438"/>
            <a:ext cx="1289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Smooth</a:t>
            </a:r>
          </a:p>
          <a:p>
            <a:r>
              <a:rPr lang="en-US"/>
              <a:t>Reflection</a:t>
            </a:r>
          </a:p>
        </p:txBody>
      </p:sp>
      <p:sp>
        <p:nvSpPr>
          <p:cNvPr id="23568" name="Line 31"/>
          <p:cNvSpPr>
            <a:spLocks noChangeShapeType="1"/>
          </p:cNvSpPr>
          <p:nvPr/>
        </p:nvSpPr>
        <p:spPr bwMode="auto">
          <a:xfrm>
            <a:off x="5448300" y="1533525"/>
            <a:ext cx="1714500" cy="314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569" name="Oval 37"/>
          <p:cNvSpPr>
            <a:spLocks noChangeArrowheads="1"/>
          </p:cNvSpPr>
          <p:nvPr/>
        </p:nvSpPr>
        <p:spPr bwMode="auto">
          <a:xfrm>
            <a:off x="7248525" y="4533900"/>
            <a:ext cx="704850" cy="685800"/>
          </a:xfrm>
          <a:prstGeom prst="ellips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0" name="Oval 38"/>
          <p:cNvSpPr>
            <a:spLocks noChangeArrowheads="1"/>
          </p:cNvSpPr>
          <p:nvPr/>
        </p:nvSpPr>
        <p:spPr bwMode="auto">
          <a:xfrm>
            <a:off x="7191375" y="1609725"/>
            <a:ext cx="704850" cy="685800"/>
          </a:xfrm>
          <a:prstGeom prst="ellips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3571" name="Picture 3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62475" y="2295525"/>
            <a:ext cx="10096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2" name="Picture 4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24388" y="5095875"/>
            <a:ext cx="101917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73" name="Line 49"/>
          <p:cNvSpPr>
            <a:spLocks noChangeShapeType="1"/>
          </p:cNvSpPr>
          <p:nvPr/>
        </p:nvSpPr>
        <p:spPr bwMode="auto">
          <a:xfrm flipV="1">
            <a:off x="1409700" y="3581400"/>
            <a:ext cx="1381125" cy="9715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4" name="Rectangle 42"/>
          <p:cNvSpPr>
            <a:spLocks noChangeArrowheads="1"/>
          </p:cNvSpPr>
          <p:nvPr/>
        </p:nvSpPr>
        <p:spPr bwMode="auto">
          <a:xfrm>
            <a:off x="2136775" y="4678363"/>
            <a:ext cx="312738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3300"/>
                </a:solidFill>
              </a:rPr>
              <a:t>B</a:t>
            </a:r>
          </a:p>
        </p:txBody>
      </p:sp>
      <p:sp>
        <p:nvSpPr>
          <p:cNvPr id="23575" name="Rectangle 44"/>
          <p:cNvSpPr>
            <a:spLocks noChangeArrowheads="1"/>
          </p:cNvSpPr>
          <p:nvPr/>
        </p:nvSpPr>
        <p:spPr bwMode="auto">
          <a:xfrm>
            <a:off x="2022475" y="3773488"/>
            <a:ext cx="312738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3300"/>
                </a:solidFill>
              </a:rPr>
              <a:t>A</a:t>
            </a:r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Critical Step:</a:t>
            </a:r>
            <a:br>
              <a:rPr lang="en-US" dirty="0" smtClean="0"/>
            </a:br>
            <a:r>
              <a:rPr lang="en-US" dirty="0" smtClean="0"/>
              <a:t>Flow Cell Glass Cleaning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0"/>
          <p:cNvSpPr>
            <a:spLocks noChangeArrowheads="1"/>
          </p:cNvSpPr>
          <p:nvPr/>
        </p:nvSpPr>
        <p:spPr bwMode="auto">
          <a:xfrm>
            <a:off x="6100763" y="3859213"/>
            <a:ext cx="2919412" cy="2351087"/>
          </a:xfrm>
          <a:prstGeom prst="rect">
            <a:avLst/>
          </a:prstGeom>
          <a:solidFill>
            <a:schemeClr val="bg1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4578" name="Picture 54" descr="misalignedbor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40600" y="4940300"/>
            <a:ext cx="1630363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AutoShape 3" descr="FC-Installing-Windowx400"/>
          <p:cNvSpPr>
            <a:spLocks noChangeAspect="1" noChangeArrowheads="1"/>
          </p:cNvSpPr>
          <p:nvPr/>
        </p:nvSpPr>
        <p:spPr bwMode="auto">
          <a:xfrm>
            <a:off x="2819400" y="17907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80" name="AutoShape 20" descr="FC-Manifolds-Glass-Stopsx400"/>
          <p:cNvSpPr>
            <a:spLocks noChangeAspect="1" noChangeArrowheads="1"/>
          </p:cNvSpPr>
          <p:nvPr/>
        </p:nvSpPr>
        <p:spPr bwMode="auto">
          <a:xfrm>
            <a:off x="2667000" y="200025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81" name="AutoShape 22" descr="FC-Manifolds-Glass-Stopsx400"/>
          <p:cNvSpPr>
            <a:spLocks noChangeAspect="1" noChangeArrowheads="1"/>
          </p:cNvSpPr>
          <p:nvPr/>
        </p:nvSpPr>
        <p:spPr bwMode="auto">
          <a:xfrm>
            <a:off x="2667000" y="200025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4582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" y="2209800"/>
            <a:ext cx="2720975" cy="2041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4583" name="Rectangle 24"/>
          <p:cNvSpPr>
            <a:spLocks noChangeArrowheads="1"/>
          </p:cNvSpPr>
          <p:nvPr/>
        </p:nvSpPr>
        <p:spPr bwMode="auto">
          <a:xfrm>
            <a:off x="3090863" y="1373188"/>
            <a:ext cx="2919412" cy="2351087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Text Box 25"/>
          <p:cNvSpPr txBox="1">
            <a:spLocks noChangeArrowheads="1"/>
          </p:cNvSpPr>
          <p:nvPr/>
        </p:nvSpPr>
        <p:spPr bwMode="auto">
          <a:xfrm>
            <a:off x="3089275" y="1370013"/>
            <a:ext cx="2825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folHlink"/>
                </a:solidFill>
              </a:rPr>
              <a:t>GOOD - centered bore</a:t>
            </a:r>
          </a:p>
        </p:txBody>
      </p:sp>
      <p:sp>
        <p:nvSpPr>
          <p:cNvPr id="24585" name="Rectangle 26"/>
          <p:cNvSpPr>
            <a:spLocks noChangeArrowheads="1"/>
          </p:cNvSpPr>
          <p:nvPr/>
        </p:nvSpPr>
        <p:spPr bwMode="auto">
          <a:xfrm>
            <a:off x="3081338" y="3859213"/>
            <a:ext cx="2919412" cy="2351087"/>
          </a:xfrm>
          <a:prstGeom prst="rect">
            <a:avLst/>
          </a:prstGeom>
          <a:solidFill>
            <a:schemeClr val="bg1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6" name="Text Box 27"/>
          <p:cNvSpPr txBox="1">
            <a:spLocks noChangeArrowheads="1"/>
          </p:cNvSpPr>
          <p:nvPr/>
        </p:nvSpPr>
        <p:spPr bwMode="auto">
          <a:xfrm>
            <a:off x="3124200" y="3865563"/>
            <a:ext cx="679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BAD</a:t>
            </a:r>
          </a:p>
        </p:txBody>
      </p:sp>
      <p:sp>
        <p:nvSpPr>
          <p:cNvPr id="24587" name="Rectangle 28"/>
          <p:cNvSpPr>
            <a:spLocks noChangeArrowheads="1"/>
          </p:cNvSpPr>
          <p:nvPr/>
        </p:nvSpPr>
        <p:spPr bwMode="auto">
          <a:xfrm>
            <a:off x="6091238" y="1373188"/>
            <a:ext cx="2919412" cy="2351087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8" name="Text Box 29"/>
          <p:cNvSpPr txBox="1">
            <a:spLocks noChangeArrowheads="1"/>
          </p:cNvSpPr>
          <p:nvPr/>
        </p:nvSpPr>
        <p:spPr bwMode="auto">
          <a:xfrm>
            <a:off x="6156325" y="1370013"/>
            <a:ext cx="2844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folHlink"/>
                </a:solidFill>
              </a:rPr>
              <a:t>GOOD - concentric  </a:t>
            </a:r>
          </a:p>
        </p:txBody>
      </p:sp>
      <p:sp>
        <p:nvSpPr>
          <p:cNvPr id="24589" name="Text Box 31"/>
          <p:cNvSpPr txBox="1">
            <a:spLocks noChangeArrowheads="1"/>
          </p:cNvSpPr>
          <p:nvPr/>
        </p:nvSpPr>
        <p:spPr bwMode="auto">
          <a:xfrm>
            <a:off x="6038850" y="3856038"/>
            <a:ext cx="679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BAD</a:t>
            </a:r>
          </a:p>
        </p:txBody>
      </p:sp>
      <p:sp>
        <p:nvSpPr>
          <p:cNvPr id="24590" name="Text Box 32"/>
          <p:cNvSpPr txBox="1">
            <a:spLocks noChangeArrowheads="1"/>
          </p:cNvSpPr>
          <p:nvPr/>
        </p:nvSpPr>
        <p:spPr bwMode="auto">
          <a:xfrm>
            <a:off x="5165725" y="950913"/>
            <a:ext cx="2063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Alignment Clues:</a:t>
            </a:r>
          </a:p>
        </p:txBody>
      </p:sp>
      <p:pic>
        <p:nvPicPr>
          <p:cNvPr id="24591" name="Picture 33" descr="FCORinggoo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35350" y="1800225"/>
            <a:ext cx="2441575" cy="1831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4592" name="Picture 34" descr="FCORba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68675" y="4273550"/>
            <a:ext cx="2459038" cy="1844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4593" name="Line 36"/>
          <p:cNvSpPr>
            <a:spLocks noChangeShapeType="1"/>
          </p:cNvSpPr>
          <p:nvPr/>
        </p:nvSpPr>
        <p:spPr bwMode="auto">
          <a:xfrm flipV="1">
            <a:off x="3752850" y="1981200"/>
            <a:ext cx="9525" cy="51435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94" name="Oval 37"/>
          <p:cNvSpPr>
            <a:spLocks noChangeArrowheads="1"/>
          </p:cNvSpPr>
          <p:nvPr/>
        </p:nvSpPr>
        <p:spPr bwMode="auto">
          <a:xfrm>
            <a:off x="3667125" y="1962150"/>
            <a:ext cx="190500" cy="88900"/>
          </a:xfrm>
          <a:prstGeom prst="ellips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5" name="Line 38"/>
          <p:cNvSpPr>
            <a:spLocks noChangeShapeType="1"/>
          </p:cNvSpPr>
          <p:nvPr/>
        </p:nvSpPr>
        <p:spPr bwMode="auto">
          <a:xfrm>
            <a:off x="3895725" y="2257425"/>
            <a:ext cx="628650" cy="37147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596" name="Line 39"/>
          <p:cNvSpPr>
            <a:spLocks noChangeShapeType="1"/>
          </p:cNvSpPr>
          <p:nvPr/>
        </p:nvSpPr>
        <p:spPr bwMode="auto">
          <a:xfrm flipV="1">
            <a:off x="3762375" y="4362450"/>
            <a:ext cx="9525" cy="51435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97" name="Oval 40"/>
          <p:cNvSpPr>
            <a:spLocks noChangeArrowheads="1"/>
          </p:cNvSpPr>
          <p:nvPr/>
        </p:nvSpPr>
        <p:spPr bwMode="auto">
          <a:xfrm>
            <a:off x="3648075" y="4324350"/>
            <a:ext cx="190500" cy="88900"/>
          </a:xfrm>
          <a:prstGeom prst="ellips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8" name="Line 41"/>
          <p:cNvSpPr>
            <a:spLocks noChangeShapeType="1"/>
          </p:cNvSpPr>
          <p:nvPr/>
        </p:nvSpPr>
        <p:spPr bwMode="auto">
          <a:xfrm>
            <a:off x="3876675" y="4619625"/>
            <a:ext cx="628650" cy="37147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599" name="Line 42"/>
          <p:cNvSpPr>
            <a:spLocks noChangeShapeType="1"/>
          </p:cNvSpPr>
          <p:nvPr/>
        </p:nvSpPr>
        <p:spPr bwMode="auto">
          <a:xfrm>
            <a:off x="3438525" y="4581525"/>
            <a:ext cx="171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600" name="Line 43"/>
          <p:cNvSpPr>
            <a:spLocks noChangeShapeType="1"/>
          </p:cNvSpPr>
          <p:nvPr/>
        </p:nvSpPr>
        <p:spPr bwMode="auto">
          <a:xfrm>
            <a:off x="3438525" y="4714875"/>
            <a:ext cx="171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601" name="Text Box 44"/>
          <p:cNvSpPr txBox="1">
            <a:spLocks noChangeArrowheads="1"/>
          </p:cNvSpPr>
          <p:nvPr/>
        </p:nvSpPr>
        <p:spPr bwMode="auto">
          <a:xfrm>
            <a:off x="517525" y="1303338"/>
            <a:ext cx="1949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“Step on Stops”</a:t>
            </a:r>
          </a:p>
        </p:txBody>
      </p:sp>
      <p:sp>
        <p:nvSpPr>
          <p:cNvPr id="24602" name="Line 46"/>
          <p:cNvSpPr>
            <a:spLocks noChangeShapeType="1"/>
          </p:cNvSpPr>
          <p:nvPr/>
        </p:nvSpPr>
        <p:spPr bwMode="auto">
          <a:xfrm>
            <a:off x="1000125" y="1695450"/>
            <a:ext cx="0" cy="438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603" name="Line 47"/>
          <p:cNvSpPr>
            <a:spLocks noChangeShapeType="1"/>
          </p:cNvSpPr>
          <p:nvPr/>
        </p:nvSpPr>
        <p:spPr bwMode="auto">
          <a:xfrm>
            <a:off x="1943100" y="1704975"/>
            <a:ext cx="0" cy="438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604" name="Line 49"/>
          <p:cNvSpPr>
            <a:spLocks noChangeShapeType="1"/>
          </p:cNvSpPr>
          <p:nvPr/>
        </p:nvSpPr>
        <p:spPr bwMode="auto">
          <a:xfrm>
            <a:off x="3533775" y="2181225"/>
            <a:ext cx="171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605" name="Line 50"/>
          <p:cNvSpPr>
            <a:spLocks noChangeShapeType="1"/>
          </p:cNvSpPr>
          <p:nvPr/>
        </p:nvSpPr>
        <p:spPr bwMode="auto">
          <a:xfrm flipH="1">
            <a:off x="3800475" y="2181225"/>
            <a:ext cx="161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24606" name="Picture 51" descr="misalignedbor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64275" y="4187825"/>
            <a:ext cx="1630363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07" name="Picture 52" descr="alignedbore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40600" y="2473325"/>
            <a:ext cx="1630363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08" name="Picture 53" descr="alignedbor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35700" y="1730375"/>
            <a:ext cx="1630363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09" name="Oval 56"/>
          <p:cNvSpPr>
            <a:spLocks noChangeArrowheads="1"/>
          </p:cNvSpPr>
          <p:nvPr/>
        </p:nvSpPr>
        <p:spPr bwMode="auto">
          <a:xfrm>
            <a:off x="6734175" y="4333875"/>
            <a:ext cx="685800" cy="688975"/>
          </a:xfrm>
          <a:prstGeom prst="ellips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0" name="Line 57"/>
          <p:cNvSpPr>
            <a:spLocks noChangeShapeType="1"/>
          </p:cNvSpPr>
          <p:nvPr/>
        </p:nvSpPr>
        <p:spPr bwMode="auto">
          <a:xfrm>
            <a:off x="7439025" y="4886325"/>
            <a:ext cx="657225" cy="4191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611" name="Oval 59"/>
          <p:cNvSpPr>
            <a:spLocks noChangeArrowheads="1"/>
          </p:cNvSpPr>
          <p:nvPr/>
        </p:nvSpPr>
        <p:spPr bwMode="auto">
          <a:xfrm>
            <a:off x="6696075" y="1905000"/>
            <a:ext cx="685800" cy="688975"/>
          </a:xfrm>
          <a:prstGeom prst="ellips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2" name="Line 60"/>
          <p:cNvSpPr>
            <a:spLocks noChangeShapeType="1"/>
          </p:cNvSpPr>
          <p:nvPr/>
        </p:nvSpPr>
        <p:spPr bwMode="auto">
          <a:xfrm>
            <a:off x="7400925" y="2457450"/>
            <a:ext cx="714375" cy="3524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" name="Title 3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Critical Step:</a:t>
            </a:r>
            <a:br>
              <a:rPr lang="en-US" dirty="0" smtClean="0"/>
            </a:br>
            <a:r>
              <a:rPr lang="en-US" dirty="0" smtClean="0"/>
              <a:t>Re-assemble flow cell and confirm alignment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SU_2011">
  <a:themeElements>
    <a:clrScheme name="Analysis Report V1-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nalysis Report V1-4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Analysis Report V1-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alysis Report V1-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alysis Report V1-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alysis Report V1-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alysis Report V1-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alysis Report V1-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5526</TotalTime>
  <Words>226</Words>
  <Application>Microsoft Office PowerPoint</Application>
  <PresentationFormat>On-screen Show (4:3)</PresentationFormat>
  <Paragraphs>72</Paragraphs>
  <Slides>10</Slides>
  <Notes>0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LSU_2011</vt:lpstr>
      <vt:lpstr>FreeHand 5.0 Drawing</vt:lpstr>
      <vt:lpstr>Bitmap Image</vt:lpstr>
      <vt:lpstr>Expanded Light Scattering Flow Cell Assembly</vt:lpstr>
      <vt:lpstr>Light Scattering Flow Cell Assembly Parts</vt:lpstr>
      <vt:lpstr>Slide 3</vt:lpstr>
      <vt:lpstr>Slide 4</vt:lpstr>
      <vt:lpstr>1st Critical Step: Flow Cell Window Cleaning</vt:lpstr>
      <vt:lpstr>Pre-Stretching of O-rings</vt:lpstr>
      <vt:lpstr>Flow Cell Window Re-Installation</vt:lpstr>
      <vt:lpstr>2nd Critical Step: Flow Cell Glass Cleaning</vt:lpstr>
      <vt:lpstr>3rd Critical Step: Re-assemble flow cell and confirm alignment</vt:lpstr>
      <vt:lpstr>Slide 10</vt:lpstr>
    </vt:vector>
  </TitlesOfParts>
  <Company>WTC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Sigrid Kuebler</cp:lastModifiedBy>
  <cp:revision>65</cp:revision>
  <dcterms:created xsi:type="dcterms:W3CDTF">2010-12-07T21:01:59Z</dcterms:created>
  <dcterms:modified xsi:type="dcterms:W3CDTF">2011-08-26T18:20:56Z</dcterms:modified>
</cp:coreProperties>
</file>